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79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hr9M5rKXZQ85NNtHHiXift1wDIG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amuel Brau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79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19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2-17T18:45:57.298">
    <p:pos x="6000" y="0"/>
    <p:text>links aninhados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TPo0G-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0d002d0aa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f0d002d0aa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f0d002d0aa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28a8c858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e28a8c858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e28a8c858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9" name="Google Shape;22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0d002d0aa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f0d002d0aa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f0d002d0aa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f0d002d0aa_0_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f0d002d0aa_0_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f0d002d0aa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0d002d0aa_0_3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f0d002d0aa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f0d002d0aa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0d002d0aa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f0d002d0aa_0_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f0d002d0aa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f0d002d0aa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f0d002d0aa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f0d002d0aa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f0d002d0aa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f0d002d0aa_0_1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f0d002d0aa_0_1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f0d002d0aa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f0d002d0aa_0_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f0d002d0aa_0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f0d002d0aa_0_2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f0d002d0aa_0_2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f0d002d0aa_0_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0d002d0aa_0_2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f0d002d0aa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f0d002d0aa_0_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f0d002d0aa_0_3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f0d002d0aa_0_3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f0d002d0aa_0_3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f0d002d0aa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f0d002d0aa_0_3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f0d002d0aa_0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0d002d0aa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f0d002d0aa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f0d002d0aa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coffito.gov.br/nsite/" TargetMode="External"/><Relationship Id="rId10" Type="http://schemas.openxmlformats.org/officeDocument/2006/relationships/hyperlink" Target="https://www.cfn.org.br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7.jpg"/><Relationship Id="rId9" Type="http://schemas.openxmlformats.org/officeDocument/2006/relationships/hyperlink" Target="https://website.cfo.org.br/" TargetMode="External"/><Relationship Id="rId5" Type="http://schemas.openxmlformats.org/officeDocument/2006/relationships/hyperlink" Target="https://portal.cfm.org.br" TargetMode="External"/><Relationship Id="rId6" Type="http://schemas.openxmlformats.org/officeDocument/2006/relationships/image" Target="../media/image13.png"/><Relationship Id="rId7" Type="http://schemas.openxmlformats.org/officeDocument/2006/relationships/hyperlink" Target="http://www.cofen.gov.br/" TargetMode="External"/><Relationship Id="rId8" Type="http://schemas.openxmlformats.org/officeDocument/2006/relationships/hyperlink" Target="http://cff.org.b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500" y="622297"/>
            <a:ext cx="5484998" cy="4385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9"/>
          <p:cNvGrpSpPr/>
          <p:nvPr/>
        </p:nvGrpSpPr>
        <p:grpSpPr>
          <a:xfrm>
            <a:off x="717378" y="4590322"/>
            <a:ext cx="10774712" cy="1846985"/>
            <a:chOff x="717378" y="4144297"/>
            <a:chExt cx="10774712" cy="1846985"/>
          </a:xfrm>
        </p:grpSpPr>
        <p:pic>
          <p:nvPicPr>
            <p:cNvPr id="131" name="Google Shape;131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7378" y="4144297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7378" y="4734232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9"/>
          <p:cNvSpPr/>
          <p:nvPr/>
        </p:nvSpPr>
        <p:spPr>
          <a:xfrm>
            <a:off x="884900" y="4735525"/>
            <a:ext cx="98157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Art. 1º O Enfermeiro deverá, obrigatoriamente, promover o registro de seus  títulos de pós graduação </a:t>
            </a:r>
            <a:r>
              <a:rPr b="1" i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lato sensu e stricto sensu,</a:t>
            </a: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este último na modalidade profissionalizante, no Conselho Regional de Enfermagem de sua jurisdição. O COFEN contempla a Fitoterapia como especialidade de Enfermagem.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689225" y="1672425"/>
            <a:ext cx="6345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Profissional Enfermeiro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Enfermagem – Cofen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Lei n° 7.498/86, de 25 de junho de 1986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Art. 11. Inciso II – como integrante da equipe de saúde: c) prescrição de medicamentos estabelecidos em programas de saúde pública e em rotina aprovada pela instituição de saúde.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Resolução Cofen - 577/2018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31"/>
          <p:cNvGrpSpPr/>
          <p:nvPr/>
        </p:nvGrpSpPr>
        <p:grpSpPr>
          <a:xfrm>
            <a:off x="717379" y="4296991"/>
            <a:ext cx="10683125" cy="1846985"/>
            <a:chOff x="717378" y="4144297"/>
            <a:chExt cx="10774712" cy="1846985"/>
          </a:xfrm>
        </p:grpSpPr>
        <p:pic>
          <p:nvPicPr>
            <p:cNvPr id="141" name="Google Shape;141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7378" y="4144297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7378" y="4734232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31"/>
          <p:cNvSpPr txBox="1"/>
          <p:nvPr/>
        </p:nvSpPr>
        <p:spPr>
          <a:xfrm>
            <a:off x="749525" y="1647575"/>
            <a:ext cx="7037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Profissional Farmacêutico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Farmácia - CFF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Resolução nº 477 de 28 de maio de 2008 (BRASIL, 2013a) dispõe sobre as atribuições do farmacêutico no âmbito das plantas medicinais e fitoterápicos: “Responsável pelas atividades de preparação do fitoterápico, desde os preparados intermediários, produto final, controle em processo, controle de qualidade final, avaliação da prescrição e dispensação”.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31"/>
          <p:cNvSpPr txBox="1"/>
          <p:nvPr/>
        </p:nvSpPr>
        <p:spPr>
          <a:xfrm>
            <a:off x="924511" y="4773838"/>
            <a:ext cx="10225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Resolução nº 586 de 29 de agosto de 2013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Art. 5º O farmacêutico poderá realizar a prescrição de medicamentos fitoterápicos e outros produtos com finalidade terapêutica.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8175" y="1830650"/>
            <a:ext cx="3332325" cy="22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2"/>
          <p:cNvGrpSpPr/>
          <p:nvPr/>
        </p:nvGrpSpPr>
        <p:grpSpPr>
          <a:xfrm>
            <a:off x="717375" y="4308093"/>
            <a:ext cx="10683124" cy="1913470"/>
            <a:chOff x="717379" y="3638955"/>
            <a:chExt cx="10683124" cy="2436920"/>
          </a:xfrm>
        </p:grpSpPr>
        <p:grpSp>
          <p:nvGrpSpPr>
            <p:cNvPr id="152" name="Google Shape;152;p32"/>
            <p:cNvGrpSpPr/>
            <p:nvPr/>
          </p:nvGrpSpPr>
          <p:grpSpPr>
            <a:xfrm>
              <a:off x="717379" y="4228890"/>
              <a:ext cx="10683124" cy="1846985"/>
              <a:chOff x="717379" y="4228890"/>
              <a:chExt cx="10683124" cy="1846985"/>
            </a:xfrm>
          </p:grpSpPr>
          <p:pic>
            <p:nvPicPr>
              <p:cNvPr id="153" name="Google Shape;153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17379" y="4228890"/>
                <a:ext cx="10683124" cy="1257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17379" y="4818825"/>
                <a:ext cx="10683124" cy="1257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5" name="Google Shape;15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7379" y="3638955"/>
              <a:ext cx="10683124" cy="125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32"/>
          <p:cNvSpPr txBox="1"/>
          <p:nvPr/>
        </p:nvSpPr>
        <p:spPr>
          <a:xfrm>
            <a:off x="611095" y="1644875"/>
            <a:ext cx="5573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Profissional Odontólogo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Odontologia  - CFO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Lei nº 5081 de 24 de agosto de 1966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Art. 6º - “Compete ao cirurgião dentista: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II – Prescrever e aplicar especialidades farmacêuticas de uso interno e externo, indicadas em odontologia.”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940341" y="4557014"/>
            <a:ext cx="10311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Resolução CFO – 82/2008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Reconhece e regulamenta o uso pelo cirurgião dentista de Práticas integrativas e complementares em saúde bucal. </a:t>
            </a:r>
            <a:r>
              <a:rPr b="1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E, no Art.11, “também será habilitado o cirurgião dentista que apresentar certificado de curso portariado pelo Conselho Federal de Odontologia”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8175" y="1830635"/>
            <a:ext cx="3332325" cy="225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300" y="884600"/>
            <a:ext cx="4216599" cy="337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33"/>
          <p:cNvGrpSpPr/>
          <p:nvPr/>
        </p:nvGrpSpPr>
        <p:grpSpPr>
          <a:xfrm>
            <a:off x="717379" y="3971032"/>
            <a:ext cx="10683125" cy="1846985"/>
            <a:chOff x="717378" y="4144297"/>
            <a:chExt cx="10774712" cy="1846985"/>
          </a:xfrm>
        </p:grpSpPr>
        <p:pic>
          <p:nvPicPr>
            <p:cNvPr id="166" name="Google Shape;166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7378" y="4144297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7378" y="4734232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3"/>
          <p:cNvSpPr txBox="1"/>
          <p:nvPr/>
        </p:nvSpPr>
        <p:spPr>
          <a:xfrm>
            <a:off x="587674" y="1624775"/>
            <a:ext cx="5805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Profissional Nutricionista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Nutrição – CFN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Resolução nº 556/2015 “Altera as Resoluções Nº416, de 2008 e Nº525 de 20013 e acrescenta disposições à regulamentação da prática da Fitoterapia para o nutricionista como complemento da prescrição dietética.”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9" name="Google Shape;169;p33"/>
          <p:cNvGrpSpPr/>
          <p:nvPr/>
        </p:nvGrpSpPr>
        <p:grpSpPr>
          <a:xfrm>
            <a:off x="717379" y="4398735"/>
            <a:ext cx="10683125" cy="1846985"/>
            <a:chOff x="717378" y="4144297"/>
            <a:chExt cx="10774712" cy="1846985"/>
          </a:xfrm>
        </p:grpSpPr>
        <p:pic>
          <p:nvPicPr>
            <p:cNvPr id="170" name="Google Shape;170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7378" y="4144297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7378" y="4734232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33"/>
          <p:cNvSpPr txBox="1"/>
          <p:nvPr/>
        </p:nvSpPr>
        <p:spPr>
          <a:xfrm>
            <a:off x="914401" y="4280962"/>
            <a:ext cx="10279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Resolução CFN nº 556/2015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Art. 3º – I – a prescrição de plantas medicinais e chás medicinais são permitidos a todos os nutricionistas, ainda que sem título de especialista; II – a prescrição de medicamento fitoterápico, de produtos tradicionais fitoterápicos e de preparações magistrais de fitoterápicos [...], é permitida ao nutricionista desde que seja portador de título de especialista em fitoterapia.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3824" y="2117477"/>
            <a:ext cx="3468698" cy="277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4"/>
          <p:cNvSpPr txBox="1"/>
          <p:nvPr/>
        </p:nvSpPr>
        <p:spPr>
          <a:xfrm>
            <a:off x="607128" y="1648950"/>
            <a:ext cx="7180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Profissional Fisioterapeuta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Fisioterapia – COFFITO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Acórdão Nº 611 de 01 de abril de 2017 – normatização da utilização e/ou indicação de substância de livre prescrição pelo Fisioterapeuta. Aprovam por unanimidade a normatização, observando-se que o fisioterapeuta poderá adotar as referidas substâncias, de forma complementar à sua prática profissional.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0" name="Google Shape;180;p34"/>
          <p:cNvGrpSpPr/>
          <p:nvPr/>
        </p:nvGrpSpPr>
        <p:grpSpPr>
          <a:xfrm>
            <a:off x="717375" y="4446596"/>
            <a:ext cx="10683127" cy="1998253"/>
            <a:chOff x="717378" y="4144297"/>
            <a:chExt cx="10774712" cy="1846985"/>
          </a:xfrm>
        </p:grpSpPr>
        <p:pic>
          <p:nvPicPr>
            <p:cNvPr id="181" name="Google Shape;181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7378" y="4144297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7378" y="4734232"/>
              <a:ext cx="10774712" cy="125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34"/>
          <p:cNvSpPr txBox="1"/>
          <p:nvPr/>
        </p:nvSpPr>
        <p:spPr>
          <a:xfrm>
            <a:off x="961011" y="4555381"/>
            <a:ext cx="10290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Resolução CFN nº 556/2015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textRoundtripDataId="3"/>
                </a:ext>
              </a:extLs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Art. 3º – I – a prescrição de plantas medicinais e chás medicinais são permitidos a todos os nutricionistas, ainda que sem título de especialista; II – a prescrição de medicamento fitoterápico, de produtos tradicionais fitoterápicos e de preparações magistrais de fitoterápicos [...], é permitida ao nutricionista desde que seja portador de título de especialista em fitoterapia.</a:t>
            </a:r>
            <a:endParaRPr b="1" i="0" sz="1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/>
        </p:nvSpPr>
        <p:spPr>
          <a:xfrm>
            <a:off x="965225" y="2355400"/>
            <a:ext cx="102789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Parabenizamos você que até aqui, no final desse curso.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Agradecemos  e ressaltamos a importância de contarmos com profissionais da saúde engajados na assistência com a Fitoterapia, como importante  método terapêutico no  Sistema Único de Saúde, garantindo a qualidade, segurança e eficácia do tratamento.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Esperamos que esse curso tenha despertado o interesse, estimulando o estudo e a pesquisa sobre as  plantas medicinais e fitoterápicos, permitindo a busca de novos conhecimentos e a perspectiva de novos tratamentos, tornando disponíveis opções preventivas e terapêuticas, trazendo benefícios aos usuários portadores de feridas do SUS e que a Fitoterapia seja uma das especialidades colocadas em prática no âmbito da assistência, ampliando o processo de cuidar em seu ambiente profissional.</a:t>
            </a:r>
            <a:r>
              <a:rPr lang="pt-BR" sz="100">
                <a:solidFill>
                  <a:schemeClr val="dk1"/>
                </a:solidFill>
              </a:rPr>
              <a:t>a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631000" y="1653000"/>
            <a:ext cx="11391300" cy="461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CONSIDERAÇÕES FINAIS DO CURSO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0d002d0aa_0_92"/>
          <p:cNvSpPr txBox="1"/>
          <p:nvPr/>
        </p:nvSpPr>
        <p:spPr>
          <a:xfrm>
            <a:off x="631000" y="1653000"/>
            <a:ext cx="113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CONSIDERAÇÕES FINAIS DO CURSO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f0d002d0aa_0_92"/>
          <p:cNvSpPr txBox="1"/>
          <p:nvPr/>
        </p:nvSpPr>
        <p:spPr>
          <a:xfrm>
            <a:off x="736500" y="2277975"/>
            <a:ext cx="55731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Esse Curso de Qualificação Profissional é parte integrante das ações elaboradas pela Coordenação Nacional de Práticas Integrativas e Complementares do Departamento de Saúde da Família da Secretaria de Atenção Primária à Saúde do Ministério da Saúde, para o fortalecimento e ressignificação do cuidado em Fitoterapia no âmbito do Sistema Único de Saúde. </a:t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gf0d002d0aa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700" y="2277938"/>
            <a:ext cx="4656573" cy="26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f0d002d0aa_0_92"/>
          <p:cNvSpPr txBox="1"/>
          <p:nvPr/>
        </p:nvSpPr>
        <p:spPr>
          <a:xfrm>
            <a:off x="736500" y="5203900"/>
            <a:ext cx="10605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Esse projeto é resultado de um Termo de Cooperação entre a Fundação Oswaldo Cruz - Fiocruz e o Departamento de Saúde da Família- DESF/MS, para o alcance dos objetivos da Política Nacional de Práticas Integrativas e Complementares no SUS</a:t>
            </a:r>
            <a:r>
              <a:rPr lang="pt-BR" sz="16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28a8c8589_0_0"/>
          <p:cNvSpPr txBox="1"/>
          <p:nvPr/>
        </p:nvSpPr>
        <p:spPr>
          <a:xfrm>
            <a:off x="624596" y="1689640"/>
            <a:ext cx="7320600" cy="394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REFERÊNCIAS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BIBLIOGRÁFICAS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e28a8c8589_0_0"/>
          <p:cNvSpPr txBox="1"/>
          <p:nvPr/>
        </p:nvSpPr>
        <p:spPr>
          <a:xfrm>
            <a:off x="1391950" y="2739288"/>
            <a:ext cx="3674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Medicina – CFM. 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ge28a8c8589_0_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998" y="2631074"/>
            <a:ext cx="540724" cy="5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e28a8c8589_0_0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998" y="3615505"/>
            <a:ext cx="540724" cy="5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e28a8c8589_0_0">
            <a:hlinkClick r:id="rId8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998" y="4599936"/>
            <a:ext cx="540724" cy="5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e28a8c8589_0_0"/>
          <p:cNvSpPr txBox="1"/>
          <p:nvPr/>
        </p:nvSpPr>
        <p:spPr>
          <a:xfrm>
            <a:off x="7109650" y="2739288"/>
            <a:ext cx="437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Odontologia  - CFO</a:t>
            </a:r>
            <a:r>
              <a:rPr b="1" i="0" lang="pt-BR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Google Shape;211;ge28a8c8589_0_0">
            <a:hlinkClick r:id="rId9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9998" y="2631074"/>
            <a:ext cx="540724" cy="5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e28a8c8589_0_0">
            <a:hlinkClick r:id="rId10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9998" y="3615505"/>
            <a:ext cx="540724" cy="5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e28a8c8589_0_0">
            <a:hlinkClick r:id="rId11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9998" y="4599936"/>
            <a:ext cx="540724" cy="5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28a8c8589_0_0"/>
          <p:cNvSpPr txBox="1"/>
          <p:nvPr/>
        </p:nvSpPr>
        <p:spPr>
          <a:xfrm>
            <a:off x="1391950" y="4708138"/>
            <a:ext cx="3674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Farmácia - CFF</a:t>
            </a:r>
            <a:r>
              <a:rPr b="1" lang="pt-BR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ge28a8c8589_0_0"/>
          <p:cNvSpPr txBox="1"/>
          <p:nvPr/>
        </p:nvSpPr>
        <p:spPr>
          <a:xfrm>
            <a:off x="1391950" y="3723731"/>
            <a:ext cx="4278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Enfermagem – Cofen.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ge28a8c8589_0_0"/>
          <p:cNvSpPr txBox="1"/>
          <p:nvPr/>
        </p:nvSpPr>
        <p:spPr>
          <a:xfrm>
            <a:off x="7109650" y="3723725"/>
            <a:ext cx="3674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Nutrição – CFN</a:t>
            </a:r>
            <a:r>
              <a:rPr b="1" i="0" lang="pt-BR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ge28a8c8589_0_0"/>
          <p:cNvSpPr txBox="1"/>
          <p:nvPr/>
        </p:nvSpPr>
        <p:spPr>
          <a:xfrm>
            <a:off x="7109650" y="4708150"/>
            <a:ext cx="4473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Fisioterapia – COFFITO</a:t>
            </a:r>
            <a:r>
              <a:rPr b="1" i="0" lang="pt-BR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/>
          <p:nvPr/>
        </p:nvSpPr>
        <p:spPr>
          <a:xfrm>
            <a:off x="700042" y="1411097"/>
            <a:ext cx="5200696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Ministério da Saúde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Atenção Primária à Saúde - SAPS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Saúde da Família - DESF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Nacional de Práticas Integrativas e Complementares em Saúde – CNPICS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Secretaria de Gestão do Trabalho e da Educação na Saúde - SGTES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Departamento de Gestão da Educação na Saúde – DEGES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Técnico Executiva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 Miele Amado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 – CNPICS/DESF/SAPS/MS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Joseane Carvalho Costa – Universidade Federal do Sul e Sudeste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Pará - UNIFESSPA</a:t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6855671" y="1415421"/>
            <a:ext cx="30714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Fundação Oswaldo Cruz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Presidente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Nísia Trindade Lima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Chefe de Gabinete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Valcler Rangel Fernandes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– Escritório de Projetos da Presidência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 Paula Morgado Carneiro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"/>
          <p:cNvSpPr txBox="1"/>
          <p:nvPr/>
        </p:nvSpPr>
        <p:spPr>
          <a:xfrm>
            <a:off x="700043" y="718481"/>
            <a:ext cx="3186158" cy="3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DO CURSO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8305802" y="720008"/>
            <a:ext cx="3186156" cy="11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CRÉDITOS DESTE RECURSO DIDÁTICO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Conteúdo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</p:txBody>
      </p:sp>
      <p:sp>
        <p:nvSpPr>
          <p:cNvPr id="233" name="Google Shape;233;p10"/>
          <p:cNvSpPr/>
          <p:nvPr/>
        </p:nvSpPr>
        <p:spPr>
          <a:xfrm>
            <a:off x="4413736" y="1269128"/>
            <a:ext cx="3186158" cy="4497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e Acompanhamento Pedagógico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Facilitação para o AVASUS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Cristina Lovato Ribeiro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Audrey Gonçalves de Souza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Produção Audiovisual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Eduardo Dias Abreu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Leudo Lima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Ilustração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Thiago Fagundes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Web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Henrique Augusto Queiroz Aragão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Allysson Matias Franco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Gráfico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Gabriel Cunha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700042" y="204000"/>
            <a:ext cx="2183611" cy="50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FICHA TÉCNICA</a:t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700043" y="1404281"/>
            <a:ext cx="3186158" cy="394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Geral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Consultoria e Revisão de Conteúdos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Paulo Roberto Sousa Rocha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Silvana Cappelleti Nagai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Sônia Regina Evangelista Dantas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e Design Educacional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Coordenação de Produção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Brauer Nascimento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Revisão Gramatical/Ortográfica e ABNT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Luciana Barreto Machado Rezende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/>
        </p:nvSpPr>
        <p:spPr>
          <a:xfrm>
            <a:off x="612943" y="2265640"/>
            <a:ext cx="5323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Apresentar as Resoluções dos Conselhos Profissionais  que regulamentam as profissões da área da saúde para a prática da Fitoterapia no Sistema Único de Saúde.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6"/>
          <p:cNvSpPr txBox="1"/>
          <p:nvPr/>
        </p:nvSpPr>
        <p:spPr>
          <a:xfrm>
            <a:off x="612943" y="1651672"/>
            <a:ext cx="5722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OBJETIVOS DE APRENDIZAGEM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/>
        </p:nvSpPr>
        <p:spPr>
          <a:xfrm>
            <a:off x="647350" y="2055675"/>
            <a:ext cx="5913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Bem-vindos!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Nesta aula, apresentaremos as profissões da área da saúde que incorporaram as plantas medicinais e fitoterápicas no processo de cuidar.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Bons estudos!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598352" y="1649252"/>
            <a:ext cx="5207904" cy="40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BOAS-VINDAS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/>
        </p:nvSpPr>
        <p:spPr>
          <a:xfrm>
            <a:off x="878229" y="2393572"/>
            <a:ext cx="4843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fitoterapia, enquanto prática integrativa e complementar em saúde, foi institucionalizada no ano de 1988, por meio das resoluções da Comissão Interministerial de Planejamento e Coordenação, que instituíram serviços de fitoterapia, além de acupuntura, termalismo social e crenoterapia e homeopatia na assistência à saúde em nosso país. Atualmente integra a Política Pública  -  Práticas Integrativas e Complementares em Saúde no SUS.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631223" y="1684089"/>
            <a:ext cx="4843200" cy="618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INTRODUÇÃO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000" y="604629"/>
            <a:ext cx="6038400" cy="56050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/>
        </p:nvSpPr>
        <p:spPr>
          <a:xfrm>
            <a:off x="6575975" y="6197263"/>
            <a:ext cx="501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Política Nacional de Práticas Integrativas e Complementares no SUS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Ministério da Saúde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0d002d0aa_0_49"/>
          <p:cNvSpPr txBox="1"/>
          <p:nvPr/>
        </p:nvSpPr>
        <p:spPr>
          <a:xfrm>
            <a:off x="878229" y="2393572"/>
            <a:ext cx="4843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Aos profissionais de saúde integrados no Sistema Único de Saúde, no âmbito de suas atividades, cabe garantir ao usuário o acesso às plantas medicinais e aos fitoterápicos com qualidade, segurança e eficácia. Também cabe a esses profissionais elencar a seleção de plantas medicinais e fitoterápicos mais apropriados para a implantação de programas e estruturação de serviços voltados ao uso racional da fitoterapia.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gf0d002d0aa_0_49"/>
          <p:cNvSpPr txBox="1"/>
          <p:nvPr/>
        </p:nvSpPr>
        <p:spPr>
          <a:xfrm>
            <a:off x="631223" y="1684089"/>
            <a:ext cx="48432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INTRODUÇÃO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f0d002d0aa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675" y="2474226"/>
            <a:ext cx="4753430" cy="32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7145684" y="2806328"/>
            <a:ext cx="4168084" cy="3046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Esses serviços têm sido apresentados como uma forma de acesso a medicamentos no Sistema Único de Saúde (Anvisa 2011; 2016; e 2018), além de envolver a comunidade no compartilhamento de saberes, ações de educação em saúde, socialização, atividades intergeracionais e intersetoriais.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0436" y="2949259"/>
            <a:ext cx="3548174" cy="286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718" y="2949259"/>
            <a:ext cx="3548174" cy="286117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848736" y="3369588"/>
            <a:ext cx="5900377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Segundo Amado e col. (2020),</a:t>
            </a:r>
            <a:r>
              <a:rPr b="1" i="0" lang="pt-BR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 âmbito do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Único de Saúde, especificamente na Atenção Primária à Saúde, com base nas experiências analisadas com as práticas integrativas e complementares em saúde, as farmácias vivas e hortas de plantas medicinais foram experiências amplamente relatadas pela população.</a:t>
            </a:r>
            <a:endParaRPr b="1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631223" y="1684089"/>
            <a:ext cx="4843200" cy="618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INTRODUÇÃO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0645" y="2367071"/>
            <a:ext cx="1197337" cy="119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/>
        </p:nvSpPr>
        <p:spPr>
          <a:xfrm>
            <a:off x="702553" y="3237415"/>
            <a:ext cx="5176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 profissionais responsáveis pela prescrição dos medicamentos fitoterápicos são profissionais de saúde legalmente habilitados, respeitando as resoluções de seus respectivos conselhos profissionais, ou seja, cada profissional de saúde deve inteirar-se com o seu conselho de classe profissional  sobre a prática da fitoterapia.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27"/>
          <p:cNvSpPr txBox="1"/>
          <p:nvPr/>
        </p:nvSpPr>
        <p:spPr>
          <a:xfrm>
            <a:off x="6412714" y="3220713"/>
            <a:ext cx="50838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 nosso país, as profissões relacionadas à área da saúde são regulamentadas e seguem as resoluções de seus Conselhos Federais  de Classe Profissional os quais estabelecem as competências e habilidades para o exercício profissional. A seguir apresentaremos as resoluções dos conselhos das profissões ligadas à área da saúde no que compete à prática da fitoterapia e o tratamento de feridas.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7"/>
          <p:cNvSpPr txBox="1"/>
          <p:nvPr/>
        </p:nvSpPr>
        <p:spPr>
          <a:xfrm>
            <a:off x="631226" y="1684100"/>
            <a:ext cx="7407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</a:t>
            </a: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CONSELHOS FEDERAIS DE CLASSE PROFISSIONAL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314" y="2376276"/>
            <a:ext cx="11089375" cy="296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1091" y="5522621"/>
            <a:ext cx="540724" cy="5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05810" y="5480183"/>
            <a:ext cx="1509940" cy="54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8"/>
          <p:cNvSpPr txBox="1"/>
          <p:nvPr/>
        </p:nvSpPr>
        <p:spPr>
          <a:xfrm>
            <a:off x="631226" y="1684100"/>
            <a:ext cx="7407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</a:t>
            </a: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CONSELHOS FEDERAIS DE CLASSE PROFISSIONAL</a:t>
            </a:r>
            <a:endParaRPr b="0" i="0" sz="2000" u="none" cap="none" strike="noStrike">
              <a:solidFill>
                <a:srgbClr val="89B6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143" y="2376275"/>
            <a:ext cx="11090606" cy="29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840987" y="2561475"/>
            <a:ext cx="4828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Profissional Médico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Conselho Federal de Medicina – CFM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“Não reconhece a fitoterapia como uma especialidade médica.”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acordo com o Código de Ética de 1988, em seu Art. 21: “Indicar procedimento adequado ao paciente observadas as práticas reconhecidamente aceitas e respeitando as normas legais vigentes no País.”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31226" y="1684100"/>
            <a:ext cx="7407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000">
                <a:solidFill>
                  <a:srgbClr val="89B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CATEGORIAS PROFISSIONAIS</a:t>
            </a:r>
            <a:endParaRPr sz="2000">
              <a:solidFill>
                <a:srgbClr val="89B661"/>
              </a:solidFill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688" y="2561475"/>
            <a:ext cx="4754325" cy="321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2020-04-02T17:05:55Z</dcterms:created>
  <dc:creator>Samuel Brauer</dc:creator>
</cp:coreProperties>
</file>